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TT Rounds Neue" charset="1" panose="02000503040000020003"/>
      <p:regular r:id="rId28"/>
    </p:embeddedFont>
    <p:embeddedFont>
      <p:font typeface="Efour Digital Pro" charset="1" panose="02000500000000000000"/>
      <p:regular r:id="rId29"/>
    </p:embeddedFont>
    <p:embeddedFont>
      <p:font typeface="TT Rounds Neue Bold" charset="1" panose="02000803020000020004"/>
      <p:regular r:id="rId30"/>
    </p:embeddedFont>
    <p:embeddedFont>
      <p:font typeface="Canva Sans Bold" charset="1" panose="020B08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4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5.jpeg" Type="http://schemas.openxmlformats.org/officeDocument/2006/relationships/image"/><Relationship Id="rId9" Target="../media/image4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Relationship Id="rId5" Target="../media/VAGSrOJTTM4.mp4" Type="http://schemas.openxmlformats.org/officeDocument/2006/relationships/video"/><Relationship Id="rId6" Target="../media/VAGSrOJTTM4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2" Target="../media/image1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360752" y="6629244"/>
            <a:ext cx="6583058" cy="6583058"/>
          </a:xfrm>
          <a:custGeom>
            <a:avLst/>
            <a:gdLst/>
            <a:ahLst/>
            <a:cxnLst/>
            <a:rect r="r" b="b" t="t" l="l"/>
            <a:pathLst>
              <a:path h="6583058" w="6583058">
                <a:moveTo>
                  <a:pt x="0" y="0"/>
                </a:moveTo>
                <a:lnTo>
                  <a:pt x="6583058" y="0"/>
                </a:lnTo>
                <a:lnTo>
                  <a:pt x="6583058" y="6583058"/>
                </a:lnTo>
                <a:lnTo>
                  <a:pt x="0" y="658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21082" y="-2488171"/>
            <a:ext cx="8680284" cy="8680284"/>
          </a:xfrm>
          <a:custGeom>
            <a:avLst/>
            <a:gdLst/>
            <a:ahLst/>
            <a:cxnLst/>
            <a:rect r="r" b="b" t="t" l="l"/>
            <a:pathLst>
              <a:path h="8680284" w="8680284">
                <a:moveTo>
                  <a:pt x="0" y="0"/>
                </a:moveTo>
                <a:lnTo>
                  <a:pt x="8680284" y="0"/>
                </a:lnTo>
                <a:lnTo>
                  <a:pt x="8680284" y="8680284"/>
                </a:lnTo>
                <a:lnTo>
                  <a:pt x="0" y="868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68438">
            <a:off x="6143171" y="9304636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60505" y="-1894040"/>
            <a:ext cx="10937300" cy="4966475"/>
          </a:xfrm>
          <a:custGeom>
            <a:avLst/>
            <a:gdLst/>
            <a:ahLst/>
            <a:cxnLst/>
            <a:rect r="r" b="b" t="t" l="l"/>
            <a:pathLst>
              <a:path h="4966475" w="10937300">
                <a:moveTo>
                  <a:pt x="0" y="0"/>
                </a:moveTo>
                <a:lnTo>
                  <a:pt x="10937300" y="0"/>
                </a:lnTo>
                <a:lnTo>
                  <a:pt x="10937300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3209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59279" y="4696836"/>
            <a:ext cx="4710373" cy="47103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221082" y="8140757"/>
            <a:ext cx="5760409" cy="3304216"/>
            <a:chOff x="0" y="0"/>
            <a:chExt cx="993989" cy="5701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3989" cy="570160"/>
            </a:xfrm>
            <a:custGeom>
              <a:avLst/>
              <a:gdLst/>
              <a:ahLst/>
              <a:cxnLst/>
              <a:rect r="r" b="b" t="t" l="l"/>
              <a:pathLst>
                <a:path h="570160" w="993989">
                  <a:moveTo>
                    <a:pt x="76607" y="0"/>
                  </a:moveTo>
                  <a:lnTo>
                    <a:pt x="917382" y="0"/>
                  </a:lnTo>
                  <a:cubicBezTo>
                    <a:pt x="937700" y="0"/>
                    <a:pt x="957185" y="8071"/>
                    <a:pt x="971552" y="22438"/>
                  </a:cubicBezTo>
                  <a:cubicBezTo>
                    <a:pt x="985918" y="36804"/>
                    <a:pt x="993989" y="56290"/>
                    <a:pt x="993989" y="76607"/>
                  </a:cubicBezTo>
                  <a:lnTo>
                    <a:pt x="993989" y="493553"/>
                  </a:lnTo>
                  <a:cubicBezTo>
                    <a:pt x="993989" y="513870"/>
                    <a:pt x="985918" y="533356"/>
                    <a:pt x="971552" y="547722"/>
                  </a:cubicBezTo>
                  <a:cubicBezTo>
                    <a:pt x="957185" y="562089"/>
                    <a:pt x="937700" y="570160"/>
                    <a:pt x="917382" y="570160"/>
                  </a:cubicBezTo>
                  <a:lnTo>
                    <a:pt x="76607" y="570160"/>
                  </a:lnTo>
                  <a:cubicBezTo>
                    <a:pt x="56290" y="570160"/>
                    <a:pt x="36804" y="562089"/>
                    <a:pt x="22438" y="547722"/>
                  </a:cubicBezTo>
                  <a:cubicBezTo>
                    <a:pt x="8071" y="533356"/>
                    <a:pt x="0" y="513870"/>
                    <a:pt x="0" y="493553"/>
                  </a:cubicBezTo>
                  <a:lnTo>
                    <a:pt x="0" y="76607"/>
                  </a:lnTo>
                  <a:cubicBezTo>
                    <a:pt x="0" y="56290"/>
                    <a:pt x="8071" y="36804"/>
                    <a:pt x="22438" y="22438"/>
                  </a:cubicBezTo>
                  <a:cubicBezTo>
                    <a:pt x="36804" y="8071"/>
                    <a:pt x="56290" y="0"/>
                    <a:pt x="76607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93989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76795" y="2339247"/>
            <a:ext cx="8282505" cy="2804253"/>
            <a:chOff x="0" y="0"/>
            <a:chExt cx="1429190" cy="483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29190" cy="483889"/>
            </a:xfrm>
            <a:custGeom>
              <a:avLst/>
              <a:gdLst/>
              <a:ahLst/>
              <a:cxnLst/>
              <a:rect r="r" b="b" t="t" l="l"/>
              <a:pathLst>
                <a:path h="483889" w="1429190">
                  <a:moveTo>
                    <a:pt x="53280" y="0"/>
                  </a:moveTo>
                  <a:lnTo>
                    <a:pt x="1375911" y="0"/>
                  </a:lnTo>
                  <a:cubicBezTo>
                    <a:pt x="1390041" y="0"/>
                    <a:pt x="1403593" y="5613"/>
                    <a:pt x="1413585" y="15605"/>
                  </a:cubicBezTo>
                  <a:cubicBezTo>
                    <a:pt x="1423577" y="25597"/>
                    <a:pt x="1429190" y="39149"/>
                    <a:pt x="1429190" y="53280"/>
                  </a:cubicBezTo>
                  <a:lnTo>
                    <a:pt x="1429190" y="430609"/>
                  </a:lnTo>
                  <a:cubicBezTo>
                    <a:pt x="1429190" y="444740"/>
                    <a:pt x="1423577" y="458292"/>
                    <a:pt x="1413585" y="468284"/>
                  </a:cubicBezTo>
                  <a:cubicBezTo>
                    <a:pt x="1403593" y="478276"/>
                    <a:pt x="1390041" y="483889"/>
                    <a:pt x="1375911" y="483889"/>
                  </a:cubicBezTo>
                  <a:lnTo>
                    <a:pt x="53280" y="483889"/>
                  </a:lnTo>
                  <a:cubicBezTo>
                    <a:pt x="23854" y="483889"/>
                    <a:pt x="0" y="460035"/>
                    <a:pt x="0" y="430609"/>
                  </a:cubicBezTo>
                  <a:lnTo>
                    <a:pt x="0" y="53280"/>
                  </a:lnTo>
                  <a:cubicBezTo>
                    <a:pt x="0" y="39149"/>
                    <a:pt x="5613" y="25597"/>
                    <a:pt x="15605" y="15605"/>
                  </a:cubicBezTo>
                  <a:cubicBezTo>
                    <a:pt x="25597" y="5613"/>
                    <a:pt x="39149" y="0"/>
                    <a:pt x="53280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29190" cy="521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459202" y="1530314"/>
            <a:ext cx="808933" cy="80893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319322" y="8347189"/>
            <a:ext cx="501537" cy="50153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1623371"/>
            <a:ext cx="3510627" cy="5931113"/>
            <a:chOff x="0" y="0"/>
            <a:chExt cx="739049" cy="12486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9049" cy="1248603"/>
            </a:xfrm>
            <a:custGeom>
              <a:avLst/>
              <a:gdLst/>
              <a:ahLst/>
              <a:cxnLst/>
              <a:rect r="r" b="b" t="t" l="l"/>
              <a:pathLst>
                <a:path h="1248603" w="739049">
                  <a:moveTo>
                    <a:pt x="132317" y="0"/>
                  </a:moveTo>
                  <a:lnTo>
                    <a:pt x="606732" y="0"/>
                  </a:lnTo>
                  <a:cubicBezTo>
                    <a:pt x="641824" y="0"/>
                    <a:pt x="675480" y="13940"/>
                    <a:pt x="700294" y="38755"/>
                  </a:cubicBezTo>
                  <a:cubicBezTo>
                    <a:pt x="725108" y="63569"/>
                    <a:pt x="739049" y="97224"/>
                    <a:pt x="739049" y="132317"/>
                  </a:cubicBezTo>
                  <a:lnTo>
                    <a:pt x="739049" y="1116287"/>
                  </a:lnTo>
                  <a:cubicBezTo>
                    <a:pt x="739049" y="1189363"/>
                    <a:pt x="679808" y="1248603"/>
                    <a:pt x="606732" y="1248603"/>
                  </a:cubicBezTo>
                  <a:lnTo>
                    <a:pt x="132317" y="1248603"/>
                  </a:lnTo>
                  <a:cubicBezTo>
                    <a:pt x="97224" y="1248603"/>
                    <a:pt x="63569" y="1234663"/>
                    <a:pt x="38755" y="1209849"/>
                  </a:cubicBezTo>
                  <a:cubicBezTo>
                    <a:pt x="13940" y="1185034"/>
                    <a:pt x="0" y="1151379"/>
                    <a:pt x="0" y="1116287"/>
                  </a:cubicBezTo>
                  <a:lnTo>
                    <a:pt x="0" y="132317"/>
                  </a:lnTo>
                  <a:cubicBezTo>
                    <a:pt x="0" y="97224"/>
                    <a:pt x="13940" y="63569"/>
                    <a:pt x="38755" y="38755"/>
                  </a:cubicBezTo>
                  <a:cubicBezTo>
                    <a:pt x="63569" y="13940"/>
                    <a:pt x="97224" y="0"/>
                    <a:pt x="132317" y="0"/>
                  </a:cubicBezTo>
                  <a:close/>
                </a:path>
              </a:pathLst>
            </a:custGeom>
            <a:blipFill>
              <a:blip r:embed="rId8"/>
              <a:stretch>
                <a:fillRect l="-14170" t="0" r="-128048" b="0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4938336" y="2825574"/>
            <a:ext cx="3510627" cy="5931113"/>
            <a:chOff x="0" y="0"/>
            <a:chExt cx="739049" cy="12486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9049" cy="1248603"/>
            </a:xfrm>
            <a:custGeom>
              <a:avLst/>
              <a:gdLst/>
              <a:ahLst/>
              <a:cxnLst/>
              <a:rect r="r" b="b" t="t" l="l"/>
              <a:pathLst>
                <a:path h="1248603" w="739049">
                  <a:moveTo>
                    <a:pt x="132317" y="0"/>
                  </a:moveTo>
                  <a:lnTo>
                    <a:pt x="606732" y="0"/>
                  </a:lnTo>
                  <a:cubicBezTo>
                    <a:pt x="641824" y="0"/>
                    <a:pt x="675480" y="13940"/>
                    <a:pt x="700294" y="38755"/>
                  </a:cubicBezTo>
                  <a:cubicBezTo>
                    <a:pt x="725108" y="63569"/>
                    <a:pt x="739049" y="97224"/>
                    <a:pt x="739049" y="132317"/>
                  </a:cubicBezTo>
                  <a:lnTo>
                    <a:pt x="739049" y="1116287"/>
                  </a:lnTo>
                  <a:cubicBezTo>
                    <a:pt x="739049" y="1189363"/>
                    <a:pt x="679808" y="1248603"/>
                    <a:pt x="606732" y="1248603"/>
                  </a:cubicBezTo>
                  <a:lnTo>
                    <a:pt x="132317" y="1248603"/>
                  </a:lnTo>
                  <a:cubicBezTo>
                    <a:pt x="97224" y="1248603"/>
                    <a:pt x="63569" y="1234663"/>
                    <a:pt x="38755" y="1209849"/>
                  </a:cubicBezTo>
                  <a:cubicBezTo>
                    <a:pt x="13940" y="1185034"/>
                    <a:pt x="0" y="1151379"/>
                    <a:pt x="0" y="1116287"/>
                  </a:cubicBezTo>
                  <a:lnTo>
                    <a:pt x="0" y="132317"/>
                  </a:lnTo>
                  <a:cubicBezTo>
                    <a:pt x="0" y="97224"/>
                    <a:pt x="13940" y="63569"/>
                    <a:pt x="38755" y="38755"/>
                  </a:cubicBezTo>
                  <a:cubicBezTo>
                    <a:pt x="63569" y="13940"/>
                    <a:pt x="97224" y="0"/>
                    <a:pt x="132317" y="0"/>
                  </a:cubicBezTo>
                  <a:close/>
                </a:path>
              </a:pathLst>
            </a:custGeom>
            <a:blipFill>
              <a:blip r:embed="rId9"/>
              <a:stretch>
                <a:fillRect l="-107160" t="0" r="-107160" b="0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9376845" y="2823774"/>
            <a:ext cx="8409618" cy="199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NTI Scholarship Database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71163" y="6873850"/>
            <a:ext cx="8115300" cy="142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8"/>
              </a:lnSpc>
            </a:pPr>
            <a:r>
              <a:rPr lang="en-US" sz="3718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FROM AN IDEA, TO A SURVEY, TO A STORY TOLD BY DATA</a:t>
            </a:r>
          </a:p>
          <a:p>
            <a:pPr algn="l">
              <a:lnSpc>
                <a:spcPts val="371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9140" y="1444942"/>
            <a:ext cx="6063296" cy="8084394"/>
          </a:xfrm>
          <a:custGeom>
            <a:avLst/>
            <a:gdLst/>
            <a:ahLst/>
            <a:cxnLst/>
            <a:rect r="r" b="b" t="t" l="l"/>
            <a:pathLst>
              <a:path h="8084394" w="6063296">
                <a:moveTo>
                  <a:pt x="0" y="0"/>
                </a:moveTo>
                <a:lnTo>
                  <a:pt x="6063296" y="0"/>
                </a:lnTo>
                <a:lnTo>
                  <a:pt x="6063296" y="8084394"/>
                </a:lnTo>
                <a:lnTo>
                  <a:pt x="0" y="808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610" y="3496085"/>
            <a:ext cx="9715055" cy="529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e.GPA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 e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e.person_id = p.person_id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e.GPA &gt; 3.0;</a:t>
            </a:r>
          </a:p>
          <a:p>
            <a:pPr algn="l">
              <a:lnSpc>
                <a:spcPts val="70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38679"/>
            <a:ext cx="18017450" cy="92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each person’s GPA?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81906" y="2393088"/>
            <a:ext cx="7684351" cy="6373491"/>
          </a:xfrm>
          <a:custGeom>
            <a:avLst/>
            <a:gdLst/>
            <a:ahLst/>
            <a:cxnLst/>
            <a:rect r="r" b="b" t="t" l="l"/>
            <a:pathLst>
              <a:path h="6373491" w="7684351">
                <a:moveTo>
                  <a:pt x="0" y="0"/>
                </a:moveTo>
                <a:lnTo>
                  <a:pt x="7684351" y="0"/>
                </a:lnTo>
                <a:lnTo>
                  <a:pt x="7684351" y="6373491"/>
                </a:lnTo>
                <a:lnTo>
                  <a:pt x="0" y="6373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805" y="2288313"/>
            <a:ext cx="8653115" cy="617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t.track_name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Expectation ex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ex.person_id = p.person_id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t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ex.track_id = t.track_id;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38679"/>
            <a:ext cx="18017450" cy="92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track did each person choose?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805" y="2288313"/>
            <a:ext cx="12836980" cy="794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Expectation ex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ex.person_id = p.person_id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t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ex.track_id = t.track_id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7020"/>
              </a:lnSpc>
            </a:pP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t.track_name = </a:t>
            </a:r>
          </a:p>
          <a:p>
            <a:pPr algn="l">
              <a:lnSpc>
                <a:spcPts val="7020"/>
              </a:lnSpc>
            </a:pP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'</a:t>
            </a:r>
            <a:r>
              <a:rPr lang="en-US" sz="5014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Analysis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';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26344" y="2128825"/>
            <a:ext cx="5635431" cy="7129475"/>
          </a:xfrm>
          <a:custGeom>
            <a:avLst/>
            <a:gdLst/>
            <a:ahLst/>
            <a:cxnLst/>
            <a:rect r="r" b="b" t="t" l="l"/>
            <a:pathLst>
              <a:path h="7129475" w="5635431">
                <a:moveTo>
                  <a:pt x="0" y="0"/>
                </a:moveTo>
                <a:lnTo>
                  <a:pt x="5635431" y="0"/>
                </a:lnTo>
                <a:lnTo>
                  <a:pt x="5635431" y="7129475"/>
                </a:lnTo>
                <a:lnTo>
                  <a:pt x="0" y="7129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38679"/>
            <a:ext cx="18017450" cy="189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are the people that chose the Data Analysis track?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8341" y="2690161"/>
            <a:ext cx="6125840" cy="6568139"/>
          </a:xfrm>
          <a:custGeom>
            <a:avLst/>
            <a:gdLst/>
            <a:ahLst/>
            <a:cxnLst/>
            <a:rect r="r" b="b" t="t" l="l"/>
            <a:pathLst>
              <a:path h="6568139" w="6125840">
                <a:moveTo>
                  <a:pt x="0" y="0"/>
                </a:moveTo>
                <a:lnTo>
                  <a:pt x="6125840" y="0"/>
                </a:lnTo>
                <a:lnTo>
                  <a:pt x="6125840" y="6568139"/>
                </a:lnTo>
                <a:lnTo>
                  <a:pt x="0" y="6568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805" y="3089525"/>
            <a:ext cx="10780536" cy="352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p.full_name, ex.Goal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Expectation ex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ex.person_id = p.person_id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38679"/>
            <a:ext cx="18017450" cy="189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each applicant’s goal for applying to the scholarship?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8341" y="2502903"/>
            <a:ext cx="6205455" cy="6755397"/>
          </a:xfrm>
          <a:custGeom>
            <a:avLst/>
            <a:gdLst/>
            <a:ahLst/>
            <a:cxnLst/>
            <a:rect r="r" b="b" t="t" l="l"/>
            <a:pathLst>
              <a:path h="6755397" w="6205455">
                <a:moveTo>
                  <a:pt x="0" y="0"/>
                </a:moveTo>
                <a:lnTo>
                  <a:pt x="6205456" y="0"/>
                </a:lnTo>
                <a:lnTo>
                  <a:pt x="6205456" y="6755397"/>
                </a:lnTo>
                <a:lnTo>
                  <a:pt x="0" y="67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9" r="-2302" b="-52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805" y="3089525"/>
            <a:ext cx="10780536" cy="352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a.a_status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Application_Status a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a.person_id = p.person_id;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805" y="923925"/>
            <a:ext cx="18017450" cy="92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each applicant’s application status?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3306" y="3067310"/>
            <a:ext cx="7670342" cy="5946002"/>
          </a:xfrm>
          <a:custGeom>
            <a:avLst/>
            <a:gdLst/>
            <a:ahLst/>
            <a:cxnLst/>
            <a:rect r="r" b="b" t="t" l="l"/>
            <a:pathLst>
              <a:path h="5946002" w="7670342">
                <a:moveTo>
                  <a:pt x="0" y="0"/>
                </a:moveTo>
                <a:lnTo>
                  <a:pt x="7670342" y="0"/>
                </a:lnTo>
                <a:lnTo>
                  <a:pt x="7670342" y="5946001"/>
                </a:lnTo>
                <a:lnTo>
                  <a:pt x="0" y="5946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8828" y="2736596"/>
            <a:ext cx="10780536" cy="652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a.a_status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s.skill_name, ps.Level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Person_Skills ps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ps.person_id = p.person_id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s 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ps.skill_id = s.skill_id;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805" y="31239"/>
            <a:ext cx="18017450" cy="189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skills does each applicant have, and what is their proficiency level (%)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8341" y="3226671"/>
            <a:ext cx="6808393" cy="4790051"/>
          </a:xfrm>
          <a:custGeom>
            <a:avLst/>
            <a:gdLst/>
            <a:ahLst/>
            <a:cxnLst/>
            <a:rect r="r" b="b" t="t" l="l"/>
            <a:pathLst>
              <a:path h="4790051" w="6808393">
                <a:moveTo>
                  <a:pt x="0" y="0"/>
                </a:moveTo>
                <a:lnTo>
                  <a:pt x="6808393" y="0"/>
                </a:lnTo>
                <a:lnTo>
                  <a:pt x="6808393" y="4790051"/>
                </a:lnTo>
                <a:lnTo>
                  <a:pt x="0" y="4790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56" t="-86748" r="-131953" b="-23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805" y="2948333"/>
            <a:ext cx="10780536" cy="570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t.track_name, </a:t>
            </a:r>
            <a:r>
              <a:rPr lang="en-US" sz="4614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(*) AS total_students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Expectation ex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t </a:t>
            </a: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ex.track_id = t.track_id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t.track_name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total_students </a:t>
            </a: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0550" y="512252"/>
            <a:ext cx="18017450" cy="92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track has the highest number of applicants?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6789" y="2806195"/>
            <a:ext cx="7771211" cy="4231765"/>
          </a:xfrm>
          <a:custGeom>
            <a:avLst/>
            <a:gdLst/>
            <a:ahLst/>
            <a:cxnLst/>
            <a:rect r="r" b="b" t="t" l="l"/>
            <a:pathLst>
              <a:path h="4231765" w="7771211">
                <a:moveTo>
                  <a:pt x="0" y="0"/>
                </a:moveTo>
                <a:lnTo>
                  <a:pt x="7771211" y="0"/>
                </a:lnTo>
                <a:lnTo>
                  <a:pt x="7771211" y="4231764"/>
                </a:lnTo>
                <a:lnTo>
                  <a:pt x="0" y="4231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66" t="-94766" r="-53121" b="-139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550" y="2450424"/>
            <a:ext cx="10780536" cy="661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t.track_name, a.a_status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Application_Status a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a.person_id = p.person_id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Expectation ex </a:t>
            </a: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p.person_id = ex.person_id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t </a:t>
            </a: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ex.track_id = t.track_id</a:t>
            </a:r>
          </a:p>
          <a:p>
            <a:pPr algn="l">
              <a:lnSpc>
                <a:spcPts val="5481"/>
              </a:lnSpc>
            </a:pPr>
            <a:r>
              <a:rPr lang="en-US" sz="3915" b="true">
                <a:solidFill>
                  <a:srgbClr val="5F9A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b="true" sz="39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a.a_status = '</a:t>
            </a:r>
            <a:r>
              <a:rPr lang="en-US" sz="3915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Accepted</a:t>
            </a:r>
            <a:r>
              <a:rPr lang="en-US" b="true" sz="39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';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0550" y="165225"/>
            <a:ext cx="18017450" cy="15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3"/>
              </a:lnSpc>
            </a:pPr>
            <a:r>
              <a:rPr lang="en-US" sz="4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the names of the accepted applicants and which track were they accepted into?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3416" y="4467018"/>
            <a:ext cx="8178586" cy="3344885"/>
          </a:xfrm>
          <a:custGeom>
            <a:avLst/>
            <a:gdLst/>
            <a:ahLst/>
            <a:cxnLst/>
            <a:rect r="r" b="b" t="t" l="l"/>
            <a:pathLst>
              <a:path h="3344885" w="8178586">
                <a:moveTo>
                  <a:pt x="0" y="0"/>
                </a:moveTo>
                <a:lnTo>
                  <a:pt x="8178586" y="0"/>
                </a:lnTo>
                <a:lnTo>
                  <a:pt x="8178586" y="3344886"/>
                </a:lnTo>
                <a:lnTo>
                  <a:pt x="0" y="3344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8110" r="-181343" b="-1132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550" y="3437001"/>
            <a:ext cx="10780536" cy="582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e.GPA, a.a_status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 e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e.person_id = p.person_id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Application_Status a </a:t>
            </a: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p.person_id = a.person_id</a:t>
            </a:r>
          </a:p>
          <a:p>
            <a:pPr algn="l">
              <a:lnSpc>
                <a:spcPts val="5481"/>
              </a:lnSpc>
            </a:pPr>
            <a:r>
              <a:rPr lang="en-US" sz="39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b="true" sz="39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e.GPA &gt; 3.5 </a:t>
            </a:r>
            <a:r>
              <a:rPr lang="en-US" sz="39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</a:t>
            </a:r>
            <a:r>
              <a:rPr lang="en-US" sz="39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39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a.a_status = '</a:t>
            </a:r>
            <a:r>
              <a:rPr lang="en-US" sz="3915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Accepted</a:t>
            </a:r>
            <a:r>
              <a:rPr lang="en-US" b="true" sz="39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';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0550" y="165225"/>
            <a:ext cx="18017450" cy="15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3"/>
              </a:lnSpc>
            </a:pPr>
            <a:r>
              <a:rPr lang="en-US" sz="4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the names of the accepted applicants who also have a high GPA?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68438">
            <a:off x="10461593" y="7221051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7" y="0"/>
                </a:lnTo>
                <a:lnTo>
                  <a:pt x="14447927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73098">
            <a:off x="-3272703" y="7603098"/>
            <a:ext cx="10937300" cy="4966475"/>
          </a:xfrm>
          <a:custGeom>
            <a:avLst/>
            <a:gdLst/>
            <a:ahLst/>
            <a:cxnLst/>
            <a:rect r="r" b="b" t="t" l="l"/>
            <a:pathLst>
              <a:path h="4966475" w="10937300">
                <a:moveTo>
                  <a:pt x="0" y="0"/>
                </a:moveTo>
                <a:lnTo>
                  <a:pt x="10937300" y="0"/>
                </a:lnTo>
                <a:lnTo>
                  <a:pt x="10937300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209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9789" y="3588656"/>
            <a:ext cx="9012126" cy="5420516"/>
            <a:chOff x="0" y="0"/>
            <a:chExt cx="1897211" cy="11411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7211" cy="1141114"/>
            </a:xfrm>
            <a:custGeom>
              <a:avLst/>
              <a:gdLst/>
              <a:ahLst/>
              <a:cxnLst/>
              <a:rect r="r" b="b" t="t" l="l"/>
              <a:pathLst>
                <a:path h="1141114" w="1897211">
                  <a:moveTo>
                    <a:pt x="51543" y="0"/>
                  </a:moveTo>
                  <a:lnTo>
                    <a:pt x="1845667" y="0"/>
                  </a:lnTo>
                  <a:cubicBezTo>
                    <a:pt x="1874134" y="0"/>
                    <a:pt x="1897211" y="23077"/>
                    <a:pt x="1897211" y="51543"/>
                  </a:cubicBezTo>
                  <a:lnTo>
                    <a:pt x="1897211" y="1089570"/>
                  </a:lnTo>
                  <a:cubicBezTo>
                    <a:pt x="1897211" y="1118037"/>
                    <a:pt x="1874134" y="1141114"/>
                    <a:pt x="1845667" y="1141114"/>
                  </a:cubicBezTo>
                  <a:lnTo>
                    <a:pt x="51543" y="1141114"/>
                  </a:lnTo>
                  <a:cubicBezTo>
                    <a:pt x="23077" y="1141114"/>
                    <a:pt x="0" y="1118037"/>
                    <a:pt x="0" y="1089570"/>
                  </a:cubicBezTo>
                  <a:lnTo>
                    <a:pt x="0" y="51543"/>
                  </a:lnTo>
                  <a:cubicBezTo>
                    <a:pt x="0" y="23077"/>
                    <a:pt x="23077" y="0"/>
                    <a:pt x="51543" y="0"/>
                  </a:cubicBezTo>
                  <a:close/>
                </a:path>
              </a:pathLst>
            </a:custGeom>
            <a:blipFill>
              <a:blip r:embed="rId6"/>
              <a:stretch>
                <a:fillRect l="-3463" t="0" r="-3463" b="0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677448" y="3184190"/>
            <a:ext cx="808933" cy="8089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318176"/>
            <a:ext cx="9445558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Reflection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02446" y="3745325"/>
            <a:ext cx="6558539" cy="430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Learned how to design a database from scratch.</a:t>
            </a:r>
          </a:p>
          <a:p>
            <a:pPr algn="just">
              <a:lnSpc>
                <a:spcPts val="3831"/>
              </a:lnSpc>
            </a:pPr>
          </a:p>
          <a:p>
            <a:pPr algn="just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Dealt with real, imperfect data (cleaning, type conversion).</a:t>
            </a:r>
          </a:p>
          <a:p>
            <a:pPr algn="just">
              <a:lnSpc>
                <a:spcPts val="3831"/>
              </a:lnSpc>
            </a:pPr>
          </a:p>
          <a:p>
            <a:pPr algn="just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Practiced turning SQL queries into a clear story.</a:t>
            </a:r>
          </a:p>
          <a:p>
            <a:pPr algn="just">
              <a:lnSpc>
                <a:spcPts val="383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68438">
            <a:off x="10461593" y="7221051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7" y="0"/>
                </a:lnTo>
                <a:lnTo>
                  <a:pt x="14447927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1453580" y="717834"/>
            <a:ext cx="5991236" cy="8986454"/>
            <a:chOff x="0" y="0"/>
            <a:chExt cx="1577939" cy="2366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7939" cy="2366803"/>
            </a:xfrm>
            <a:custGeom>
              <a:avLst/>
              <a:gdLst/>
              <a:ahLst/>
              <a:cxnLst/>
              <a:rect r="r" b="b" t="t" l="l"/>
              <a:pathLst>
                <a:path h="2366803" w="1577939">
                  <a:moveTo>
                    <a:pt x="129221" y="0"/>
                  </a:moveTo>
                  <a:lnTo>
                    <a:pt x="1448718" y="0"/>
                  </a:lnTo>
                  <a:cubicBezTo>
                    <a:pt x="1482989" y="0"/>
                    <a:pt x="1515857" y="13614"/>
                    <a:pt x="1540091" y="37848"/>
                  </a:cubicBezTo>
                  <a:cubicBezTo>
                    <a:pt x="1564324" y="62081"/>
                    <a:pt x="1577939" y="94949"/>
                    <a:pt x="1577939" y="129221"/>
                  </a:cubicBezTo>
                  <a:lnTo>
                    <a:pt x="1577939" y="2237582"/>
                  </a:lnTo>
                  <a:cubicBezTo>
                    <a:pt x="1577939" y="2308949"/>
                    <a:pt x="1520085" y="2366803"/>
                    <a:pt x="1448718" y="2366803"/>
                  </a:cubicBezTo>
                  <a:lnTo>
                    <a:pt x="129221" y="2366803"/>
                  </a:lnTo>
                  <a:cubicBezTo>
                    <a:pt x="57854" y="2366803"/>
                    <a:pt x="0" y="2308949"/>
                    <a:pt x="0" y="2237582"/>
                  </a:cubicBezTo>
                  <a:lnTo>
                    <a:pt x="0" y="129221"/>
                  </a:lnTo>
                  <a:cubicBezTo>
                    <a:pt x="0" y="57854"/>
                    <a:pt x="57854" y="0"/>
                    <a:pt x="1292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3636">
                    <a:alpha val="20000"/>
                  </a:srgbClr>
                </a:gs>
                <a:gs pos="100000">
                  <a:srgbClr val="363636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77939" cy="2404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673098">
            <a:off x="-3272703" y="7603098"/>
            <a:ext cx="10937300" cy="4966475"/>
          </a:xfrm>
          <a:custGeom>
            <a:avLst/>
            <a:gdLst/>
            <a:ahLst/>
            <a:cxnLst/>
            <a:rect r="r" b="b" t="t" l="l"/>
            <a:pathLst>
              <a:path h="4966475" w="10937300">
                <a:moveTo>
                  <a:pt x="0" y="0"/>
                </a:moveTo>
                <a:lnTo>
                  <a:pt x="10937300" y="0"/>
                </a:lnTo>
                <a:lnTo>
                  <a:pt x="10937300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209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-1652108"/>
            <a:ext cx="16230600" cy="3304216"/>
            <a:chOff x="0" y="0"/>
            <a:chExt cx="2800677" cy="5701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00677" cy="570160"/>
            </a:xfrm>
            <a:custGeom>
              <a:avLst/>
              <a:gdLst/>
              <a:ahLst/>
              <a:cxnLst/>
              <a:rect r="r" b="b" t="t" l="l"/>
              <a:pathLst>
                <a:path h="570160" w="2800677">
                  <a:moveTo>
                    <a:pt x="27189" y="0"/>
                  </a:moveTo>
                  <a:lnTo>
                    <a:pt x="2773488" y="0"/>
                  </a:lnTo>
                  <a:cubicBezTo>
                    <a:pt x="2780699" y="0"/>
                    <a:pt x="2787615" y="2865"/>
                    <a:pt x="2792713" y="7963"/>
                  </a:cubicBezTo>
                  <a:cubicBezTo>
                    <a:pt x="2797812" y="13062"/>
                    <a:pt x="2800677" y="19978"/>
                    <a:pt x="2800677" y="27189"/>
                  </a:cubicBezTo>
                  <a:lnTo>
                    <a:pt x="2800677" y="542971"/>
                  </a:lnTo>
                  <a:cubicBezTo>
                    <a:pt x="2800677" y="550182"/>
                    <a:pt x="2797812" y="557098"/>
                    <a:pt x="2792713" y="562197"/>
                  </a:cubicBezTo>
                  <a:cubicBezTo>
                    <a:pt x="2787615" y="567296"/>
                    <a:pt x="2780699" y="570160"/>
                    <a:pt x="2773488" y="570160"/>
                  </a:cubicBezTo>
                  <a:lnTo>
                    <a:pt x="27189" y="570160"/>
                  </a:lnTo>
                  <a:cubicBezTo>
                    <a:pt x="12173" y="570160"/>
                    <a:pt x="0" y="557987"/>
                    <a:pt x="0" y="542971"/>
                  </a:cubicBezTo>
                  <a:lnTo>
                    <a:pt x="0" y="27189"/>
                  </a:lnTo>
                  <a:cubicBezTo>
                    <a:pt x="0" y="19978"/>
                    <a:pt x="2865" y="13062"/>
                    <a:pt x="7963" y="7963"/>
                  </a:cubicBezTo>
                  <a:cubicBezTo>
                    <a:pt x="13062" y="2865"/>
                    <a:pt x="19978" y="0"/>
                    <a:pt x="27189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00677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31274" y="1028700"/>
            <a:ext cx="4681690" cy="7980472"/>
            <a:chOff x="0" y="0"/>
            <a:chExt cx="985578" cy="168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5578" cy="1680029"/>
            </a:xfrm>
            <a:custGeom>
              <a:avLst/>
              <a:gdLst/>
              <a:ahLst/>
              <a:cxnLst/>
              <a:rect r="r" b="b" t="t" l="l"/>
              <a:pathLst>
                <a:path h="1680029" w="985578">
                  <a:moveTo>
                    <a:pt x="99220" y="0"/>
                  </a:moveTo>
                  <a:lnTo>
                    <a:pt x="886358" y="0"/>
                  </a:lnTo>
                  <a:cubicBezTo>
                    <a:pt x="941156" y="0"/>
                    <a:pt x="985578" y="44422"/>
                    <a:pt x="985578" y="99220"/>
                  </a:cubicBezTo>
                  <a:lnTo>
                    <a:pt x="985578" y="1580810"/>
                  </a:lnTo>
                  <a:cubicBezTo>
                    <a:pt x="985578" y="1635607"/>
                    <a:pt x="941156" y="1680029"/>
                    <a:pt x="886358" y="1680029"/>
                  </a:cubicBezTo>
                  <a:lnTo>
                    <a:pt x="99220" y="1680029"/>
                  </a:lnTo>
                  <a:cubicBezTo>
                    <a:pt x="44422" y="1680029"/>
                    <a:pt x="0" y="1635607"/>
                    <a:pt x="0" y="1580810"/>
                  </a:cubicBezTo>
                  <a:lnTo>
                    <a:pt x="0" y="99220"/>
                  </a:lnTo>
                  <a:cubicBezTo>
                    <a:pt x="0" y="44422"/>
                    <a:pt x="44422" y="0"/>
                    <a:pt x="99220" y="0"/>
                  </a:cubicBezTo>
                  <a:close/>
                </a:path>
              </a:pathLst>
            </a:custGeom>
            <a:blipFill>
              <a:blip r:embed="rId6"/>
              <a:stretch>
                <a:fillRect l="-85971" t="0" r="-83684" b="-5197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049114" y="2075730"/>
            <a:ext cx="808933" cy="8089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2356873"/>
            <a:ext cx="9445558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Why this project?</a:t>
            </a:r>
          </a:p>
          <a:p>
            <a:pPr algn="l">
              <a:lnSpc>
                <a:spcPts val="63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41272" y="4029154"/>
            <a:ext cx="100204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Goal: Build a database from scratch + extract valuable insights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1272" y="6428422"/>
            <a:ext cx="1002041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Coll</a:t>
            </a: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ected data from a survey with 42 participants.</a:t>
            </a:r>
          </a:p>
          <a:p>
            <a:pPr algn="just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692298" y="579799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7" y="0"/>
                </a:lnTo>
                <a:lnTo>
                  <a:pt x="14447927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8863" y="1605645"/>
            <a:ext cx="7433600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Final Outcome</a:t>
            </a:r>
          </a:p>
          <a:p>
            <a:pPr algn="l">
              <a:lnSpc>
                <a:spcPts val="63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8108240" y="-3117422"/>
            <a:ext cx="4710373" cy="47103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40245" y="1982319"/>
            <a:ext cx="501537" cy="5015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6274872" y="-1086038"/>
            <a:ext cx="8680284" cy="8680284"/>
          </a:xfrm>
          <a:custGeom>
            <a:avLst/>
            <a:gdLst/>
            <a:ahLst/>
            <a:cxnLst/>
            <a:rect r="r" b="b" t="t" l="l"/>
            <a:pathLst>
              <a:path h="8680284" w="8680284">
                <a:moveTo>
                  <a:pt x="0" y="0"/>
                </a:moveTo>
                <a:lnTo>
                  <a:pt x="8680284" y="0"/>
                </a:lnTo>
                <a:lnTo>
                  <a:pt x="8680284" y="8680285"/>
                </a:lnTo>
                <a:lnTo>
                  <a:pt x="0" y="868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12510">
            <a:off x="-1536297" y="9055495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3116591"/>
            <a:ext cx="7079540" cy="1416886"/>
            <a:chOff x="0" y="0"/>
            <a:chExt cx="1221612" cy="2444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21612" cy="244491"/>
            </a:xfrm>
            <a:custGeom>
              <a:avLst/>
              <a:gdLst/>
              <a:ahLst/>
              <a:cxnLst/>
              <a:rect r="r" b="b" t="t" l="l"/>
              <a:pathLst>
                <a:path h="244491" w="1221612">
                  <a:moveTo>
                    <a:pt x="62333" y="0"/>
                  </a:moveTo>
                  <a:lnTo>
                    <a:pt x="1159279" y="0"/>
                  </a:lnTo>
                  <a:cubicBezTo>
                    <a:pt x="1175811" y="0"/>
                    <a:pt x="1191666" y="6567"/>
                    <a:pt x="1203356" y="18257"/>
                  </a:cubicBezTo>
                  <a:cubicBezTo>
                    <a:pt x="1215045" y="29947"/>
                    <a:pt x="1221612" y="45801"/>
                    <a:pt x="1221612" y="62333"/>
                  </a:cubicBezTo>
                  <a:lnTo>
                    <a:pt x="1221612" y="182158"/>
                  </a:lnTo>
                  <a:cubicBezTo>
                    <a:pt x="1221612" y="216584"/>
                    <a:pt x="1193705" y="244491"/>
                    <a:pt x="1159279" y="244491"/>
                  </a:cubicBezTo>
                  <a:lnTo>
                    <a:pt x="62333" y="244491"/>
                  </a:lnTo>
                  <a:cubicBezTo>
                    <a:pt x="27907" y="244491"/>
                    <a:pt x="0" y="216584"/>
                    <a:pt x="0" y="182158"/>
                  </a:cubicBezTo>
                  <a:lnTo>
                    <a:pt x="0" y="62333"/>
                  </a:lnTo>
                  <a:cubicBezTo>
                    <a:pt x="0" y="27907"/>
                    <a:pt x="27907" y="0"/>
                    <a:pt x="623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F9AC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21612" cy="282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4751247"/>
            <a:ext cx="7079540" cy="1416886"/>
            <a:chOff x="0" y="0"/>
            <a:chExt cx="1221612" cy="2444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1612" cy="244491"/>
            </a:xfrm>
            <a:custGeom>
              <a:avLst/>
              <a:gdLst/>
              <a:ahLst/>
              <a:cxnLst/>
              <a:rect r="r" b="b" t="t" l="l"/>
              <a:pathLst>
                <a:path h="244491" w="1221612">
                  <a:moveTo>
                    <a:pt x="62333" y="0"/>
                  </a:moveTo>
                  <a:lnTo>
                    <a:pt x="1159279" y="0"/>
                  </a:lnTo>
                  <a:cubicBezTo>
                    <a:pt x="1175811" y="0"/>
                    <a:pt x="1191666" y="6567"/>
                    <a:pt x="1203356" y="18257"/>
                  </a:cubicBezTo>
                  <a:cubicBezTo>
                    <a:pt x="1215045" y="29947"/>
                    <a:pt x="1221612" y="45801"/>
                    <a:pt x="1221612" y="62333"/>
                  </a:cubicBezTo>
                  <a:lnTo>
                    <a:pt x="1221612" y="182158"/>
                  </a:lnTo>
                  <a:cubicBezTo>
                    <a:pt x="1221612" y="216584"/>
                    <a:pt x="1193705" y="244491"/>
                    <a:pt x="1159279" y="244491"/>
                  </a:cubicBezTo>
                  <a:lnTo>
                    <a:pt x="62333" y="244491"/>
                  </a:lnTo>
                  <a:cubicBezTo>
                    <a:pt x="27907" y="244491"/>
                    <a:pt x="0" y="216584"/>
                    <a:pt x="0" y="182158"/>
                  </a:cubicBezTo>
                  <a:lnTo>
                    <a:pt x="0" y="62333"/>
                  </a:lnTo>
                  <a:cubicBezTo>
                    <a:pt x="0" y="27907"/>
                    <a:pt x="27907" y="0"/>
                    <a:pt x="623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F9AC6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21612" cy="282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27299" y="6736800"/>
            <a:ext cx="571664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CLEANED, ORGANIZED, AND ANALYZED.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107383" y="8585200"/>
            <a:ext cx="563656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INSIGHTS COMMUNICATED AS A DATA STORY.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98259" y="8946242"/>
            <a:ext cx="271880" cy="312058"/>
          </a:xfrm>
          <a:custGeom>
            <a:avLst/>
            <a:gdLst/>
            <a:ahLst/>
            <a:cxnLst/>
            <a:rect r="r" b="b" t="t" l="l"/>
            <a:pathLst>
              <a:path h="312058" w="271880">
                <a:moveTo>
                  <a:pt x="0" y="0"/>
                </a:moveTo>
                <a:lnTo>
                  <a:pt x="271880" y="0"/>
                </a:lnTo>
                <a:lnTo>
                  <a:pt x="271880" y="312058"/>
                </a:lnTo>
                <a:lnTo>
                  <a:pt x="0" y="31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463426" y="-278712"/>
            <a:ext cx="9063148" cy="3304216"/>
            <a:chOff x="0" y="0"/>
            <a:chExt cx="1563895" cy="5701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63895" cy="570160"/>
            </a:xfrm>
            <a:custGeom>
              <a:avLst/>
              <a:gdLst/>
              <a:ahLst/>
              <a:cxnLst/>
              <a:rect r="r" b="b" t="t" l="l"/>
              <a:pathLst>
                <a:path h="570160" w="1563895">
                  <a:moveTo>
                    <a:pt x="48691" y="0"/>
                  </a:moveTo>
                  <a:lnTo>
                    <a:pt x="1515204" y="0"/>
                  </a:lnTo>
                  <a:cubicBezTo>
                    <a:pt x="1528118" y="0"/>
                    <a:pt x="1540502" y="5130"/>
                    <a:pt x="1549633" y="14261"/>
                  </a:cubicBezTo>
                  <a:cubicBezTo>
                    <a:pt x="1558765" y="23392"/>
                    <a:pt x="1563895" y="35777"/>
                    <a:pt x="1563895" y="48691"/>
                  </a:cubicBezTo>
                  <a:lnTo>
                    <a:pt x="1563895" y="521470"/>
                  </a:lnTo>
                  <a:cubicBezTo>
                    <a:pt x="1563895" y="548361"/>
                    <a:pt x="1542095" y="570160"/>
                    <a:pt x="1515204" y="570160"/>
                  </a:cubicBezTo>
                  <a:lnTo>
                    <a:pt x="48691" y="570160"/>
                  </a:lnTo>
                  <a:cubicBezTo>
                    <a:pt x="21799" y="570160"/>
                    <a:pt x="0" y="548361"/>
                    <a:pt x="0" y="521470"/>
                  </a:cubicBezTo>
                  <a:lnTo>
                    <a:pt x="0" y="48691"/>
                  </a:lnTo>
                  <a:cubicBezTo>
                    <a:pt x="0" y="21799"/>
                    <a:pt x="21799" y="0"/>
                    <a:pt x="48691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63895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8336244"/>
            <a:ext cx="7079540" cy="1416886"/>
            <a:chOff x="0" y="0"/>
            <a:chExt cx="1221612" cy="2444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21612" cy="244491"/>
            </a:xfrm>
            <a:custGeom>
              <a:avLst/>
              <a:gdLst/>
              <a:ahLst/>
              <a:cxnLst/>
              <a:rect r="r" b="b" t="t" l="l"/>
              <a:pathLst>
                <a:path h="244491" w="1221612">
                  <a:moveTo>
                    <a:pt x="62333" y="0"/>
                  </a:moveTo>
                  <a:lnTo>
                    <a:pt x="1159279" y="0"/>
                  </a:lnTo>
                  <a:cubicBezTo>
                    <a:pt x="1175811" y="0"/>
                    <a:pt x="1191666" y="6567"/>
                    <a:pt x="1203356" y="18257"/>
                  </a:cubicBezTo>
                  <a:cubicBezTo>
                    <a:pt x="1215045" y="29947"/>
                    <a:pt x="1221612" y="45801"/>
                    <a:pt x="1221612" y="62333"/>
                  </a:cubicBezTo>
                  <a:lnTo>
                    <a:pt x="1221612" y="182158"/>
                  </a:lnTo>
                  <a:cubicBezTo>
                    <a:pt x="1221612" y="216584"/>
                    <a:pt x="1193705" y="244491"/>
                    <a:pt x="1159279" y="244491"/>
                  </a:cubicBezTo>
                  <a:lnTo>
                    <a:pt x="62333" y="244491"/>
                  </a:lnTo>
                  <a:cubicBezTo>
                    <a:pt x="27907" y="244491"/>
                    <a:pt x="0" y="216584"/>
                    <a:pt x="0" y="182158"/>
                  </a:cubicBezTo>
                  <a:lnTo>
                    <a:pt x="0" y="62333"/>
                  </a:lnTo>
                  <a:cubicBezTo>
                    <a:pt x="0" y="27907"/>
                    <a:pt x="27907" y="0"/>
                    <a:pt x="623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F9AC6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21612" cy="282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6470231"/>
            <a:ext cx="7079540" cy="1416886"/>
            <a:chOff x="0" y="0"/>
            <a:chExt cx="1221612" cy="2444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21612" cy="244491"/>
            </a:xfrm>
            <a:custGeom>
              <a:avLst/>
              <a:gdLst/>
              <a:ahLst/>
              <a:cxnLst/>
              <a:rect r="r" b="b" t="t" l="l"/>
              <a:pathLst>
                <a:path h="244491" w="1221612">
                  <a:moveTo>
                    <a:pt x="62333" y="0"/>
                  </a:moveTo>
                  <a:lnTo>
                    <a:pt x="1159279" y="0"/>
                  </a:lnTo>
                  <a:cubicBezTo>
                    <a:pt x="1175811" y="0"/>
                    <a:pt x="1191666" y="6567"/>
                    <a:pt x="1203356" y="18257"/>
                  </a:cubicBezTo>
                  <a:cubicBezTo>
                    <a:pt x="1215045" y="29947"/>
                    <a:pt x="1221612" y="45801"/>
                    <a:pt x="1221612" y="62333"/>
                  </a:cubicBezTo>
                  <a:lnTo>
                    <a:pt x="1221612" y="182158"/>
                  </a:lnTo>
                  <a:cubicBezTo>
                    <a:pt x="1221612" y="216584"/>
                    <a:pt x="1193705" y="244491"/>
                    <a:pt x="1159279" y="244491"/>
                  </a:cubicBezTo>
                  <a:lnTo>
                    <a:pt x="62333" y="244491"/>
                  </a:lnTo>
                  <a:cubicBezTo>
                    <a:pt x="27907" y="244491"/>
                    <a:pt x="0" y="216584"/>
                    <a:pt x="0" y="182158"/>
                  </a:cubicBezTo>
                  <a:lnTo>
                    <a:pt x="0" y="62333"/>
                  </a:lnTo>
                  <a:cubicBezTo>
                    <a:pt x="0" y="27907"/>
                    <a:pt x="27907" y="0"/>
                    <a:pt x="623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F9AC6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221612" cy="282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598259" y="3669005"/>
            <a:ext cx="271880" cy="312058"/>
          </a:xfrm>
          <a:custGeom>
            <a:avLst/>
            <a:gdLst/>
            <a:ahLst/>
            <a:cxnLst/>
            <a:rect r="r" b="b" t="t" l="l"/>
            <a:pathLst>
              <a:path h="312058" w="271880">
                <a:moveTo>
                  <a:pt x="0" y="0"/>
                </a:moveTo>
                <a:lnTo>
                  <a:pt x="271880" y="0"/>
                </a:lnTo>
                <a:lnTo>
                  <a:pt x="271880" y="312058"/>
                </a:lnTo>
                <a:lnTo>
                  <a:pt x="0" y="31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62319" y="7050450"/>
            <a:ext cx="271880" cy="312058"/>
          </a:xfrm>
          <a:custGeom>
            <a:avLst/>
            <a:gdLst/>
            <a:ahLst/>
            <a:cxnLst/>
            <a:rect r="r" b="b" t="t" l="l"/>
            <a:pathLst>
              <a:path h="312058" w="271880">
                <a:moveTo>
                  <a:pt x="0" y="0"/>
                </a:moveTo>
                <a:lnTo>
                  <a:pt x="271880" y="0"/>
                </a:lnTo>
                <a:lnTo>
                  <a:pt x="271880" y="312057"/>
                </a:lnTo>
                <a:lnTo>
                  <a:pt x="0" y="312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98259" y="5345825"/>
            <a:ext cx="271880" cy="312058"/>
          </a:xfrm>
          <a:custGeom>
            <a:avLst/>
            <a:gdLst/>
            <a:ahLst/>
            <a:cxnLst/>
            <a:rect r="r" b="b" t="t" l="l"/>
            <a:pathLst>
              <a:path h="312058" w="271880">
                <a:moveTo>
                  <a:pt x="0" y="0"/>
                </a:moveTo>
                <a:lnTo>
                  <a:pt x="271880" y="0"/>
                </a:lnTo>
                <a:lnTo>
                  <a:pt x="271880" y="312058"/>
                </a:lnTo>
                <a:lnTo>
                  <a:pt x="0" y="31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183681" y="344445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405412" y="3527038"/>
            <a:ext cx="475840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A COMPLETE DATABASE BUILT FROM SCRATCH.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66016" y="5015627"/>
            <a:ext cx="568116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REAL SURVEY DATA 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(42 PARTICIPANTS).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2510">
            <a:off x="-1536297" y="-1907030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005976" y="8816370"/>
            <a:ext cx="4681690" cy="3304216"/>
            <a:chOff x="0" y="0"/>
            <a:chExt cx="807851" cy="570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851" cy="570160"/>
            </a:xfrm>
            <a:custGeom>
              <a:avLst/>
              <a:gdLst/>
              <a:ahLst/>
              <a:cxnLst/>
              <a:rect r="r" b="b" t="t" l="l"/>
              <a:pathLst>
                <a:path h="570160" w="807851">
                  <a:moveTo>
                    <a:pt x="94259" y="0"/>
                  </a:moveTo>
                  <a:lnTo>
                    <a:pt x="713592" y="0"/>
                  </a:lnTo>
                  <a:cubicBezTo>
                    <a:pt x="738591" y="0"/>
                    <a:pt x="762566" y="9931"/>
                    <a:pt x="780243" y="27608"/>
                  </a:cubicBezTo>
                  <a:cubicBezTo>
                    <a:pt x="797920" y="45285"/>
                    <a:pt x="807851" y="69260"/>
                    <a:pt x="807851" y="94259"/>
                  </a:cubicBezTo>
                  <a:lnTo>
                    <a:pt x="807851" y="475902"/>
                  </a:lnTo>
                  <a:cubicBezTo>
                    <a:pt x="807851" y="500900"/>
                    <a:pt x="797920" y="524876"/>
                    <a:pt x="780243" y="542552"/>
                  </a:cubicBezTo>
                  <a:cubicBezTo>
                    <a:pt x="762566" y="560229"/>
                    <a:pt x="738591" y="570160"/>
                    <a:pt x="713592" y="570160"/>
                  </a:cubicBezTo>
                  <a:lnTo>
                    <a:pt x="94259" y="570160"/>
                  </a:lnTo>
                  <a:cubicBezTo>
                    <a:pt x="69260" y="570160"/>
                    <a:pt x="45285" y="560229"/>
                    <a:pt x="27608" y="542552"/>
                  </a:cubicBezTo>
                  <a:cubicBezTo>
                    <a:pt x="9931" y="524876"/>
                    <a:pt x="0" y="500900"/>
                    <a:pt x="0" y="475902"/>
                  </a:cubicBezTo>
                  <a:lnTo>
                    <a:pt x="0" y="94259"/>
                  </a:lnTo>
                  <a:cubicBezTo>
                    <a:pt x="0" y="69260"/>
                    <a:pt x="9931" y="45285"/>
                    <a:pt x="27608" y="27608"/>
                  </a:cubicBezTo>
                  <a:cubicBezTo>
                    <a:pt x="45285" y="9931"/>
                    <a:pt x="69260" y="0"/>
                    <a:pt x="94259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07851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443537" y="-1899863"/>
            <a:ext cx="4710373" cy="47103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10062" y="777932"/>
            <a:ext cx="501537" cy="50153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281655" y="2293441"/>
            <a:ext cx="1034137" cy="10341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15280" y="1915976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2" y="0"/>
                </a:lnTo>
                <a:lnTo>
                  <a:pt x="586308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541529" y="4393492"/>
            <a:ext cx="1077426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"This project showed me how even small datasets can tell powerful stories, drive insights, and support smarter decisions."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360752" y="6629244"/>
            <a:ext cx="6583058" cy="6583058"/>
          </a:xfrm>
          <a:custGeom>
            <a:avLst/>
            <a:gdLst/>
            <a:ahLst/>
            <a:cxnLst/>
            <a:rect r="r" b="b" t="t" l="l"/>
            <a:pathLst>
              <a:path h="6583058" w="6583058">
                <a:moveTo>
                  <a:pt x="0" y="0"/>
                </a:moveTo>
                <a:lnTo>
                  <a:pt x="6583058" y="0"/>
                </a:lnTo>
                <a:lnTo>
                  <a:pt x="6583058" y="6583058"/>
                </a:lnTo>
                <a:lnTo>
                  <a:pt x="0" y="658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68438">
            <a:off x="6143171" y="9304636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60505" y="-1894040"/>
            <a:ext cx="10937300" cy="4966475"/>
          </a:xfrm>
          <a:custGeom>
            <a:avLst/>
            <a:gdLst/>
            <a:ahLst/>
            <a:cxnLst/>
            <a:rect r="r" b="b" t="t" l="l"/>
            <a:pathLst>
              <a:path h="4966475" w="10937300">
                <a:moveTo>
                  <a:pt x="0" y="0"/>
                </a:moveTo>
                <a:lnTo>
                  <a:pt x="10937300" y="0"/>
                </a:lnTo>
                <a:lnTo>
                  <a:pt x="10937300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3209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8827" y="6629244"/>
            <a:ext cx="4710373" cy="4710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3806" y="3053318"/>
            <a:ext cx="5288679" cy="5931113"/>
            <a:chOff x="0" y="0"/>
            <a:chExt cx="1113360" cy="12486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3360" cy="1248603"/>
            </a:xfrm>
            <a:custGeom>
              <a:avLst/>
              <a:gdLst/>
              <a:ahLst/>
              <a:cxnLst/>
              <a:rect r="r" b="b" t="t" l="l"/>
              <a:pathLst>
                <a:path h="1248603" w="1113360">
                  <a:moveTo>
                    <a:pt x="87832" y="0"/>
                  </a:moveTo>
                  <a:lnTo>
                    <a:pt x="1025528" y="0"/>
                  </a:lnTo>
                  <a:cubicBezTo>
                    <a:pt x="1048822" y="0"/>
                    <a:pt x="1071163" y="9254"/>
                    <a:pt x="1087634" y="25725"/>
                  </a:cubicBezTo>
                  <a:cubicBezTo>
                    <a:pt x="1104106" y="42197"/>
                    <a:pt x="1113360" y="64538"/>
                    <a:pt x="1113360" y="87832"/>
                  </a:cubicBezTo>
                  <a:lnTo>
                    <a:pt x="1113360" y="1160771"/>
                  </a:lnTo>
                  <a:cubicBezTo>
                    <a:pt x="1113360" y="1209280"/>
                    <a:pt x="1074036" y="1248603"/>
                    <a:pt x="1025528" y="1248603"/>
                  </a:cubicBezTo>
                  <a:lnTo>
                    <a:pt x="87832" y="1248603"/>
                  </a:lnTo>
                  <a:cubicBezTo>
                    <a:pt x="64538" y="1248603"/>
                    <a:pt x="42197" y="1239350"/>
                    <a:pt x="25725" y="1222878"/>
                  </a:cubicBezTo>
                  <a:cubicBezTo>
                    <a:pt x="9254" y="1206406"/>
                    <a:pt x="0" y="1184066"/>
                    <a:pt x="0" y="1160771"/>
                  </a:cubicBezTo>
                  <a:lnTo>
                    <a:pt x="0" y="87832"/>
                  </a:lnTo>
                  <a:cubicBezTo>
                    <a:pt x="0" y="64538"/>
                    <a:pt x="9254" y="42197"/>
                    <a:pt x="25725" y="25725"/>
                  </a:cubicBezTo>
                  <a:cubicBezTo>
                    <a:pt x="42197" y="9254"/>
                    <a:pt x="64538" y="0"/>
                    <a:pt x="87832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18891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652961" y="2917613"/>
            <a:ext cx="4666361" cy="5931113"/>
            <a:chOff x="0" y="0"/>
            <a:chExt cx="982351" cy="1248603"/>
          </a:xfrm>
        </p:grpSpPr>
        <p:sp>
          <p:nvSpPr>
            <p:cNvPr name="Freeform 11" id="11"/>
            <p:cNvSpPr/>
            <p:nvPr/>
          </p:nvSpPr>
          <p:spPr>
            <a:xfrm flipH="false" flipV="false" rot="132000">
              <a:off x="-20796" y="-15587"/>
              <a:ext cx="1023942" cy="1279778"/>
            </a:xfrm>
            <a:custGeom>
              <a:avLst/>
              <a:gdLst/>
              <a:ahLst/>
              <a:cxnLst/>
              <a:rect r="r" b="b" t="t" l="l"/>
              <a:pathLst>
                <a:path h="1279778" w="1023942">
                  <a:moveTo>
                    <a:pt x="96665" y="31081"/>
                  </a:moveTo>
                  <a:lnTo>
                    <a:pt x="879347" y="1013"/>
                  </a:lnTo>
                  <a:cubicBezTo>
                    <a:pt x="905729" y="0"/>
                    <a:pt x="931433" y="9508"/>
                    <a:pt x="950804" y="27446"/>
                  </a:cubicBezTo>
                  <a:cubicBezTo>
                    <a:pt x="970175" y="45384"/>
                    <a:pt x="981627" y="70282"/>
                    <a:pt x="982641" y="96664"/>
                  </a:cubicBezTo>
                  <a:lnTo>
                    <a:pt x="1022929" y="1145403"/>
                  </a:lnTo>
                  <a:cubicBezTo>
                    <a:pt x="1023943" y="1171785"/>
                    <a:pt x="1014434" y="1197488"/>
                    <a:pt x="996497" y="1216860"/>
                  </a:cubicBezTo>
                  <a:cubicBezTo>
                    <a:pt x="978558" y="1236231"/>
                    <a:pt x="953660" y="1247683"/>
                    <a:pt x="927278" y="1248696"/>
                  </a:cubicBezTo>
                  <a:lnTo>
                    <a:pt x="144596" y="1278764"/>
                  </a:lnTo>
                  <a:cubicBezTo>
                    <a:pt x="118214" y="1279777"/>
                    <a:pt x="92510" y="1270269"/>
                    <a:pt x="73139" y="1252331"/>
                  </a:cubicBezTo>
                  <a:cubicBezTo>
                    <a:pt x="53768" y="1234393"/>
                    <a:pt x="42316" y="1209495"/>
                    <a:pt x="41302" y="1183113"/>
                  </a:cubicBezTo>
                  <a:lnTo>
                    <a:pt x="1014" y="134374"/>
                  </a:lnTo>
                  <a:cubicBezTo>
                    <a:pt x="0" y="107993"/>
                    <a:pt x="9508" y="82289"/>
                    <a:pt x="27446" y="62918"/>
                  </a:cubicBezTo>
                  <a:cubicBezTo>
                    <a:pt x="45384" y="43546"/>
                    <a:pt x="70283" y="32094"/>
                    <a:pt x="96665" y="31081"/>
                  </a:cubicBezTo>
                  <a:close/>
                </a:path>
              </a:pathLst>
            </a:custGeom>
            <a:blipFill>
              <a:blip r:embed="rId9"/>
              <a:stretch>
                <a:fillRect l="-10426" t="-293" r="-3065" b="-20734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7319322" y="8347189"/>
            <a:ext cx="501537" cy="5015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539327" y="8109056"/>
            <a:ext cx="1034137" cy="103413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48698" y="-2992867"/>
            <a:ext cx="4485010" cy="448501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655410" y="1171575"/>
            <a:ext cx="6977180" cy="588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Thank You </a:t>
            </a:r>
            <a:r>
              <a:rPr lang="en-US" sz="7700">
                <a:solidFill>
                  <a:srgbClr val="B7E0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B1.101</a:t>
            </a: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77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692298" y="579799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7" y="0"/>
                </a:lnTo>
                <a:lnTo>
                  <a:pt x="14447927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8863" y="1605645"/>
            <a:ext cx="5639604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Main tables:</a:t>
            </a:r>
          </a:p>
          <a:p>
            <a:pPr algn="l">
              <a:lnSpc>
                <a:spcPts val="63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6475043" y="-3117422"/>
            <a:ext cx="4710373" cy="47103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42463" y="1982319"/>
            <a:ext cx="501537" cy="5015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8863" y="3597004"/>
            <a:ext cx="8331381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Person: personal information.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Education: faculty, graduation year, GPA.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Track: scholarship tracks.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Expectation: applicants’ goals &amp; track choice.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Application_Status: application progress.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Skills + Person_Skills: applicants’ skills.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Feedback: ratings &amp; comments.</a:t>
            </a:r>
          </a:p>
          <a:p>
            <a:pPr algn="just">
              <a:lnSpc>
                <a:spcPts val="35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912510">
            <a:off x="-1536297" y="9055495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25800" y="2874381"/>
            <a:ext cx="8833500" cy="5035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2510">
            <a:off x="-1536297" y="-1907030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005976" y="8816370"/>
            <a:ext cx="4681690" cy="3304216"/>
            <a:chOff x="0" y="0"/>
            <a:chExt cx="807851" cy="570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851" cy="570160"/>
            </a:xfrm>
            <a:custGeom>
              <a:avLst/>
              <a:gdLst/>
              <a:ahLst/>
              <a:cxnLst/>
              <a:rect r="r" b="b" t="t" l="l"/>
              <a:pathLst>
                <a:path h="570160" w="807851">
                  <a:moveTo>
                    <a:pt x="94259" y="0"/>
                  </a:moveTo>
                  <a:lnTo>
                    <a:pt x="713592" y="0"/>
                  </a:lnTo>
                  <a:cubicBezTo>
                    <a:pt x="738591" y="0"/>
                    <a:pt x="762566" y="9931"/>
                    <a:pt x="780243" y="27608"/>
                  </a:cubicBezTo>
                  <a:cubicBezTo>
                    <a:pt x="797920" y="45285"/>
                    <a:pt x="807851" y="69260"/>
                    <a:pt x="807851" y="94259"/>
                  </a:cubicBezTo>
                  <a:lnTo>
                    <a:pt x="807851" y="475902"/>
                  </a:lnTo>
                  <a:cubicBezTo>
                    <a:pt x="807851" y="500900"/>
                    <a:pt x="797920" y="524876"/>
                    <a:pt x="780243" y="542552"/>
                  </a:cubicBezTo>
                  <a:cubicBezTo>
                    <a:pt x="762566" y="560229"/>
                    <a:pt x="738591" y="570160"/>
                    <a:pt x="713592" y="570160"/>
                  </a:cubicBezTo>
                  <a:lnTo>
                    <a:pt x="94259" y="570160"/>
                  </a:lnTo>
                  <a:cubicBezTo>
                    <a:pt x="69260" y="570160"/>
                    <a:pt x="45285" y="560229"/>
                    <a:pt x="27608" y="542552"/>
                  </a:cubicBezTo>
                  <a:cubicBezTo>
                    <a:pt x="9931" y="524876"/>
                    <a:pt x="0" y="500900"/>
                    <a:pt x="0" y="475902"/>
                  </a:cubicBezTo>
                  <a:lnTo>
                    <a:pt x="0" y="94259"/>
                  </a:lnTo>
                  <a:cubicBezTo>
                    <a:pt x="0" y="69260"/>
                    <a:pt x="9931" y="45285"/>
                    <a:pt x="27608" y="27608"/>
                  </a:cubicBezTo>
                  <a:cubicBezTo>
                    <a:pt x="45285" y="9931"/>
                    <a:pt x="69260" y="0"/>
                    <a:pt x="94259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07851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443537" y="-1899863"/>
            <a:ext cx="4710373" cy="47103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10062" y="777932"/>
            <a:ext cx="501537" cy="50153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281655" y="2293441"/>
            <a:ext cx="1034137" cy="10341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21812" y="332757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358180" y="3327579"/>
            <a:ext cx="6509638" cy="4337047"/>
          </a:xfrm>
          <a:custGeom>
            <a:avLst/>
            <a:gdLst/>
            <a:ahLst/>
            <a:cxnLst/>
            <a:rect r="r" b="b" t="t" l="l"/>
            <a:pathLst>
              <a:path h="4337047" w="6509638">
                <a:moveTo>
                  <a:pt x="0" y="0"/>
                </a:moveTo>
                <a:lnTo>
                  <a:pt x="6509638" y="0"/>
                </a:lnTo>
                <a:lnTo>
                  <a:pt x="6509638" y="4337046"/>
                </a:lnTo>
                <a:lnTo>
                  <a:pt x="0" y="4337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485037" y="3987092"/>
            <a:ext cx="10774263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C</a:t>
            </a: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onverted GraduationYear from text → numeric.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Dropped temporary tables (Person11, Education11…).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Adjusted data types for consistency.</a:t>
            </a:r>
          </a:p>
          <a:p>
            <a:pPr algn="just">
              <a:lnSpc>
                <a:spcPts val="35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459294" y="1679119"/>
            <a:ext cx="9570363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Data Cleaning</a:t>
            </a:r>
          </a:p>
          <a:p>
            <a:pPr algn="l">
              <a:lnSpc>
                <a:spcPts val="63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55979" y="-623408"/>
            <a:ext cx="2303321" cy="3304216"/>
            <a:chOff x="0" y="0"/>
            <a:chExt cx="397450" cy="570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450" cy="570160"/>
            </a:xfrm>
            <a:custGeom>
              <a:avLst/>
              <a:gdLst/>
              <a:ahLst/>
              <a:cxnLst/>
              <a:rect r="r" b="b" t="t" l="l"/>
              <a:pathLst>
                <a:path h="570160" w="397450">
                  <a:moveTo>
                    <a:pt x="191588" y="0"/>
                  </a:moveTo>
                  <a:lnTo>
                    <a:pt x="205862" y="0"/>
                  </a:lnTo>
                  <a:cubicBezTo>
                    <a:pt x="311673" y="0"/>
                    <a:pt x="397450" y="85777"/>
                    <a:pt x="397450" y="191588"/>
                  </a:cubicBezTo>
                  <a:lnTo>
                    <a:pt x="397450" y="378572"/>
                  </a:lnTo>
                  <a:cubicBezTo>
                    <a:pt x="397450" y="484383"/>
                    <a:pt x="311673" y="570160"/>
                    <a:pt x="205862" y="570160"/>
                  </a:cubicBezTo>
                  <a:lnTo>
                    <a:pt x="191588" y="570160"/>
                  </a:lnTo>
                  <a:cubicBezTo>
                    <a:pt x="85777" y="570160"/>
                    <a:pt x="0" y="484383"/>
                    <a:pt x="0" y="378572"/>
                  </a:cubicBezTo>
                  <a:lnTo>
                    <a:pt x="0" y="191588"/>
                  </a:lnTo>
                  <a:cubicBezTo>
                    <a:pt x="0" y="85777"/>
                    <a:pt x="85777" y="0"/>
                    <a:pt x="191588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7450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66819" y="6903114"/>
            <a:ext cx="4710373" cy="4710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77921" y="2103171"/>
            <a:ext cx="4956117" cy="7282339"/>
            <a:chOff x="0" y="0"/>
            <a:chExt cx="1043350" cy="1533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3350" cy="1533060"/>
            </a:xfrm>
            <a:custGeom>
              <a:avLst/>
              <a:gdLst/>
              <a:ahLst/>
              <a:cxnLst/>
              <a:rect r="r" b="b" t="t" l="l"/>
              <a:pathLst>
                <a:path h="1533060" w="1043350">
                  <a:moveTo>
                    <a:pt x="93726" y="0"/>
                  </a:moveTo>
                  <a:lnTo>
                    <a:pt x="949624" y="0"/>
                  </a:lnTo>
                  <a:cubicBezTo>
                    <a:pt x="974482" y="0"/>
                    <a:pt x="998321" y="9875"/>
                    <a:pt x="1015898" y="27452"/>
                  </a:cubicBezTo>
                  <a:cubicBezTo>
                    <a:pt x="1033475" y="45029"/>
                    <a:pt x="1043350" y="68868"/>
                    <a:pt x="1043350" y="93726"/>
                  </a:cubicBezTo>
                  <a:lnTo>
                    <a:pt x="1043350" y="1439335"/>
                  </a:lnTo>
                  <a:cubicBezTo>
                    <a:pt x="1043350" y="1464192"/>
                    <a:pt x="1033475" y="1488032"/>
                    <a:pt x="1015898" y="1505608"/>
                  </a:cubicBezTo>
                  <a:cubicBezTo>
                    <a:pt x="998321" y="1523186"/>
                    <a:pt x="974482" y="1533060"/>
                    <a:pt x="949624" y="1533060"/>
                  </a:cubicBezTo>
                  <a:lnTo>
                    <a:pt x="93726" y="1533060"/>
                  </a:lnTo>
                  <a:cubicBezTo>
                    <a:pt x="68868" y="1533060"/>
                    <a:pt x="45029" y="1523186"/>
                    <a:pt x="27452" y="1505608"/>
                  </a:cubicBezTo>
                  <a:cubicBezTo>
                    <a:pt x="9875" y="1488032"/>
                    <a:pt x="0" y="1464192"/>
                    <a:pt x="0" y="1439335"/>
                  </a:cubicBezTo>
                  <a:lnTo>
                    <a:pt x="0" y="93726"/>
                  </a:lnTo>
                  <a:cubicBezTo>
                    <a:pt x="0" y="68868"/>
                    <a:pt x="9875" y="45029"/>
                    <a:pt x="27452" y="27452"/>
                  </a:cubicBezTo>
                  <a:cubicBezTo>
                    <a:pt x="45029" y="9875"/>
                    <a:pt x="68868" y="0"/>
                    <a:pt x="93726" y="0"/>
                  </a:cubicBezTo>
                  <a:close/>
                </a:path>
              </a:pathLst>
            </a:custGeom>
            <a:blipFill>
              <a:blip r:embed="rId2"/>
              <a:stretch>
                <a:fillRect l="-60271" t="0" r="-60271" b="0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-275453" y="8741231"/>
            <a:ext cx="1034137" cy="103413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88585" y="2680808"/>
            <a:ext cx="2113845" cy="21138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384983" y="2680808"/>
            <a:ext cx="2113845" cy="21138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206880" y="2561385"/>
            <a:ext cx="2225982" cy="222598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844599" y="2763979"/>
            <a:ext cx="2113845" cy="21138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912510">
            <a:off x="-2543177" y="9079626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7" y="0"/>
                </a:lnTo>
                <a:lnTo>
                  <a:pt x="14447927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767441" y="1392242"/>
            <a:ext cx="501537" cy="50153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25421" y="3346985"/>
            <a:ext cx="2377009" cy="947832"/>
          </a:xfrm>
          <a:custGeom>
            <a:avLst/>
            <a:gdLst/>
            <a:ahLst/>
            <a:cxnLst/>
            <a:rect r="r" b="b" t="t" l="l"/>
            <a:pathLst>
              <a:path h="947832" w="2377009">
                <a:moveTo>
                  <a:pt x="0" y="0"/>
                </a:moveTo>
                <a:lnTo>
                  <a:pt x="2377009" y="0"/>
                </a:lnTo>
                <a:lnTo>
                  <a:pt x="2377009" y="947833"/>
                </a:lnTo>
                <a:lnTo>
                  <a:pt x="0" y="947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384983" y="2673522"/>
            <a:ext cx="2126446" cy="2121130"/>
          </a:xfrm>
          <a:custGeom>
            <a:avLst/>
            <a:gdLst/>
            <a:ahLst/>
            <a:cxnLst/>
            <a:rect r="r" b="b" t="t" l="l"/>
            <a:pathLst>
              <a:path h="2121130" w="2126446">
                <a:moveTo>
                  <a:pt x="0" y="0"/>
                </a:moveTo>
                <a:lnTo>
                  <a:pt x="2126447" y="0"/>
                </a:lnTo>
                <a:lnTo>
                  <a:pt x="2126447" y="2121131"/>
                </a:lnTo>
                <a:lnTo>
                  <a:pt x="0" y="2121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499961" y="2907498"/>
            <a:ext cx="1733088" cy="1733088"/>
          </a:xfrm>
          <a:custGeom>
            <a:avLst/>
            <a:gdLst/>
            <a:ahLst/>
            <a:cxnLst/>
            <a:rect r="r" b="b" t="t" l="l"/>
            <a:pathLst>
              <a:path h="1733088" w="1733088">
                <a:moveTo>
                  <a:pt x="0" y="0"/>
                </a:moveTo>
                <a:lnTo>
                  <a:pt x="1733087" y="0"/>
                </a:lnTo>
                <a:lnTo>
                  <a:pt x="1733087" y="1733087"/>
                </a:lnTo>
                <a:lnTo>
                  <a:pt x="0" y="1733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981964" y="2752955"/>
            <a:ext cx="1802831" cy="1962265"/>
          </a:xfrm>
          <a:custGeom>
            <a:avLst/>
            <a:gdLst/>
            <a:ahLst/>
            <a:cxnLst/>
            <a:rect r="r" b="b" t="t" l="l"/>
            <a:pathLst>
              <a:path h="1962265" w="1802831">
                <a:moveTo>
                  <a:pt x="0" y="0"/>
                </a:moveTo>
                <a:lnTo>
                  <a:pt x="1802831" y="0"/>
                </a:lnTo>
                <a:lnTo>
                  <a:pt x="1802831" y="1962265"/>
                </a:lnTo>
                <a:lnTo>
                  <a:pt x="0" y="19622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099487" y="5023253"/>
            <a:ext cx="2678752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GENDER DISTRIBUTION (MALE VS. FEMALE).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6610086" y="5095875"/>
            <a:ext cx="2678752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HIGHEST GPA AND TOP STUDENTS.</a:t>
            </a:r>
          </a:p>
          <a:p>
            <a:pPr algn="ctr">
              <a:lnSpc>
                <a:spcPts val="3500"/>
              </a:lnSpc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1188585" y="6405415"/>
            <a:ext cx="2113845" cy="2113845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030155" y="6565900"/>
            <a:ext cx="2113845" cy="2113845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302976" y="6357442"/>
            <a:ext cx="2093777" cy="2209791"/>
          </a:xfrm>
          <a:custGeom>
            <a:avLst/>
            <a:gdLst/>
            <a:ahLst/>
            <a:cxnLst/>
            <a:rect r="r" b="b" t="t" l="l"/>
            <a:pathLst>
              <a:path h="2209791" w="2093777">
                <a:moveTo>
                  <a:pt x="0" y="0"/>
                </a:moveTo>
                <a:lnTo>
                  <a:pt x="2093777" y="0"/>
                </a:lnTo>
                <a:lnTo>
                  <a:pt x="2093777" y="2209791"/>
                </a:lnTo>
                <a:lnTo>
                  <a:pt x="0" y="2209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119350" y="6790603"/>
            <a:ext cx="2024650" cy="1776631"/>
          </a:xfrm>
          <a:custGeom>
            <a:avLst/>
            <a:gdLst/>
            <a:ahLst/>
            <a:cxnLst/>
            <a:rect r="r" b="b" t="t" l="l"/>
            <a:pathLst>
              <a:path h="1776631" w="2024650">
                <a:moveTo>
                  <a:pt x="0" y="0"/>
                </a:moveTo>
                <a:lnTo>
                  <a:pt x="2024650" y="0"/>
                </a:lnTo>
                <a:lnTo>
                  <a:pt x="2024650" y="1776630"/>
                </a:lnTo>
                <a:lnTo>
                  <a:pt x="0" y="17766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584475" y="756123"/>
            <a:ext cx="11828706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some Queries</a:t>
            </a:r>
          </a:p>
          <a:p>
            <a:pPr algn="l">
              <a:lnSpc>
                <a:spcPts val="6399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0" y="4925866"/>
            <a:ext cx="469972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AVERAGE AGE OF APPLICANTS.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9144000" y="5095875"/>
            <a:ext cx="360209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MOST POPULAR TRACK CHOSEN.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099537" y="8662135"/>
            <a:ext cx="2291941" cy="1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b="true" sz="2139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ACCEPTED STUDENTS WITH HIGH GPA.</a:t>
            </a:r>
          </a:p>
          <a:p>
            <a:pPr algn="ctr">
              <a:lnSpc>
                <a:spcPts val="2994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6941107" y="8703131"/>
            <a:ext cx="2291941" cy="73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b="true" sz="2139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APPLICANTS’ GOALS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9796" y="3487743"/>
            <a:ext cx="7083759" cy="3311514"/>
          </a:xfrm>
          <a:custGeom>
            <a:avLst/>
            <a:gdLst/>
            <a:ahLst/>
            <a:cxnLst/>
            <a:rect r="r" b="b" t="t" l="l"/>
            <a:pathLst>
              <a:path h="3311514" w="7083759">
                <a:moveTo>
                  <a:pt x="0" y="0"/>
                </a:moveTo>
                <a:lnTo>
                  <a:pt x="7083758" y="0"/>
                </a:lnTo>
                <a:lnTo>
                  <a:pt x="7083758" y="3311514"/>
                </a:lnTo>
                <a:lnTo>
                  <a:pt x="0" y="331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966" r="-63177" b="-612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5526" y="3550527"/>
            <a:ext cx="7590354" cy="38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451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54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full_name, age</a:t>
            </a:r>
          </a:p>
          <a:p>
            <a:pPr algn="ctr">
              <a:lnSpc>
                <a:spcPts val="7632"/>
              </a:lnSpc>
            </a:pPr>
            <a:r>
              <a:rPr lang="en-US" b="true" sz="5451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4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</a:t>
            </a:r>
          </a:p>
          <a:p>
            <a:pPr algn="ctr">
              <a:lnSpc>
                <a:spcPts val="7632"/>
              </a:lnSpc>
            </a:pPr>
            <a:r>
              <a:rPr lang="en-US" b="true" sz="5451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b="true" sz="54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 &gt; 22;</a:t>
            </a:r>
          </a:p>
          <a:p>
            <a:pPr algn="ctr">
              <a:lnSpc>
                <a:spcPts val="763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16984" y="425644"/>
            <a:ext cx="12973874" cy="1107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3"/>
              </a:lnSpc>
            </a:pPr>
            <a:r>
              <a:rPr lang="en-US" sz="6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are the people older than 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22124" y="2545114"/>
            <a:ext cx="7760236" cy="6713186"/>
          </a:xfrm>
          <a:custGeom>
            <a:avLst/>
            <a:gdLst/>
            <a:ahLst/>
            <a:cxnLst/>
            <a:rect r="r" b="b" t="t" l="l"/>
            <a:pathLst>
              <a:path h="6713186" w="7760236">
                <a:moveTo>
                  <a:pt x="0" y="0"/>
                </a:moveTo>
                <a:lnTo>
                  <a:pt x="7760235" y="0"/>
                </a:lnTo>
                <a:lnTo>
                  <a:pt x="7760235" y="6713186"/>
                </a:lnTo>
                <a:lnTo>
                  <a:pt x="0" y="6713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9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6342" y="3698698"/>
            <a:ext cx="9277763" cy="352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full_name, </a:t>
            </a:r>
          </a:p>
          <a:p>
            <a:pPr algn="l">
              <a:lnSpc>
                <a:spcPts val="7020"/>
              </a:lnSpc>
            </a:pP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Preferred_Learning_Style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Person;</a:t>
            </a:r>
          </a:p>
          <a:p>
            <a:pPr algn="l">
              <a:lnSpc>
                <a:spcPts val="70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5641" y="326158"/>
            <a:ext cx="18076718" cy="189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the names of the people and their preferred </a:t>
            </a:r>
            <a:r>
              <a:rPr lang="en-US" sz="5459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learning style?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69448" y="3600860"/>
            <a:ext cx="6564877" cy="4348017"/>
          </a:xfrm>
          <a:custGeom>
            <a:avLst/>
            <a:gdLst/>
            <a:ahLst/>
            <a:cxnLst/>
            <a:rect r="r" b="b" t="t" l="l"/>
            <a:pathLst>
              <a:path h="4348017" w="6564877">
                <a:moveTo>
                  <a:pt x="0" y="0"/>
                </a:moveTo>
                <a:lnTo>
                  <a:pt x="6564877" y="0"/>
                </a:lnTo>
                <a:lnTo>
                  <a:pt x="6564877" y="4348016"/>
                </a:lnTo>
                <a:lnTo>
                  <a:pt x="0" y="4348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437" t="-191786" r="-37953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610" y="3496085"/>
            <a:ext cx="9715055" cy="352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50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gender, </a:t>
            </a:r>
            <a:r>
              <a:rPr lang="en-US" sz="5014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  <a:r>
              <a:rPr lang="en-US" sz="50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(*) </a:t>
            </a: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50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50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Person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</a:t>
            </a:r>
            <a:r>
              <a:rPr lang="en-US" sz="50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BY gender;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641" y="923925"/>
            <a:ext cx="18076718" cy="92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the number of females compared to males?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70665" y="2574538"/>
            <a:ext cx="7597157" cy="7240213"/>
          </a:xfrm>
          <a:custGeom>
            <a:avLst/>
            <a:gdLst/>
            <a:ahLst/>
            <a:cxnLst/>
            <a:rect r="r" b="b" t="t" l="l"/>
            <a:pathLst>
              <a:path h="7240213" w="7597157">
                <a:moveTo>
                  <a:pt x="0" y="0"/>
                </a:moveTo>
                <a:lnTo>
                  <a:pt x="7597157" y="0"/>
                </a:lnTo>
                <a:lnTo>
                  <a:pt x="7597157" y="7240213"/>
                </a:lnTo>
                <a:lnTo>
                  <a:pt x="0" y="724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43" t="-1946" r="0" b="-1655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610" y="3496085"/>
            <a:ext cx="9715055" cy="529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e.faculty, e.GraduationYear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 e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e.person_id = p.person_id;</a:t>
            </a:r>
          </a:p>
          <a:p>
            <a:pPr algn="l">
              <a:lnSpc>
                <a:spcPts val="70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38679"/>
            <a:ext cx="18017450" cy="189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each person’s faculty and expected graduation year?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DAGyvyd6lRw</dc:identifier>
  <dcterms:modified xsi:type="dcterms:W3CDTF">2011-08-01T06:04:30Z</dcterms:modified>
  <cp:revision>1</cp:revision>
  <dc:title>Blue And White Modern Understanding and Optimizing Databases Presentation</dc:title>
</cp:coreProperties>
</file>